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90" r:id="rId13"/>
    <p:sldId id="291" r:id="rId14"/>
    <p:sldId id="326" r:id="rId15"/>
    <p:sldId id="327" r:id="rId16"/>
    <p:sldId id="264" r:id="rId17"/>
    <p:sldId id="265" r:id="rId18"/>
    <p:sldId id="266" r:id="rId19"/>
    <p:sldId id="362" r:id="rId20"/>
    <p:sldId id="356" r:id="rId21"/>
    <p:sldId id="357" r:id="rId22"/>
    <p:sldId id="358" r:id="rId23"/>
    <p:sldId id="359" r:id="rId24"/>
    <p:sldId id="360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80" r:id="rId38"/>
    <p:sldId id="281" r:id="rId39"/>
    <p:sldId id="279" r:id="rId40"/>
    <p:sldId id="282" r:id="rId41"/>
    <p:sldId id="283" r:id="rId42"/>
    <p:sldId id="284" r:id="rId43"/>
    <p:sldId id="318" r:id="rId44"/>
    <p:sldId id="285" r:id="rId45"/>
    <p:sldId id="286" r:id="rId46"/>
    <p:sldId id="287" r:id="rId47"/>
    <p:sldId id="288" r:id="rId48"/>
    <p:sldId id="289" r:id="rId49"/>
    <p:sldId id="319" r:id="rId50"/>
    <p:sldId id="361" r:id="rId51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单击编辑备注格式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&lt;页眉&gt;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&lt;日期/时间&gt;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&lt;页脚&gt;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EE44EBCA-F72E-418F-8D88-732312C4E07C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ADF7F80-6E70-48EA-B1DE-ADA48842187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E9DCFAE-0C65-4AF4-81BD-1F127D487A9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913B841-ADC1-437F-94A0-9A4B4C027ED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ADF7F80-6E70-48EA-B1DE-ADA48842187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37" name="图片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图片 3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图片 7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zh-CN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</a:rPr>
              <a:t>单击此处编辑母版标题样式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7/10/18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睿思学堂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6EE1D21-A80E-44D3-9FE5-1222584B47C5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/>
              </a:rPr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单击鼠标编辑大纲文字格式</a:t>
            </a:r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第二个大纲级</a:t>
            </a:r>
            <a:endParaRPr lang="zh-C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第三大纲级别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第四大纲级别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第五大纲级别</a:t>
            </a:r>
            <a:endParaRPr lang="zh-C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第六大纲级别</a:t>
            </a:r>
            <a:endParaRPr lang="zh-C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第七大纲级别</a:t>
            </a:r>
            <a:endParaRPr lang="zh-C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</a:rPr>
              <a:t>单击此处编辑母版标题样式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单击鼠标编辑大纲文字格式</a:t>
            </a:r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第二个大纲级</a:t>
            </a:r>
            <a:endParaRPr lang="zh-C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第三大纲级别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第四大纲级别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第五大纲级别</a:t>
            </a:r>
            <a:endParaRPr lang="zh-C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第六大纲级别</a:t>
            </a:r>
            <a:endParaRPr lang="zh-C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第七大纲级别编辑母版文本样式</a:t>
            </a:r>
            <a:endParaRPr lang="zh-C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3456305" lvl="7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第二级</a:t>
            </a:r>
            <a:endParaRPr lang="zh-C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3888105" lvl="8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第三级</a:t>
            </a:r>
            <a:endParaRPr lang="zh-C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4319905" lvl="9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第四级</a:t>
            </a:r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  <a:p>
            <a:pPr marL="4319905" lvl="9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第五级</a:t>
            </a:r>
            <a:endParaRPr lang="zh-C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7/10/18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睿思学堂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E29EBD2-A7FA-4EC6-8112-E0B847CC5C2B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等线"/>
              </a:rPr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127320" y="2230560"/>
            <a:ext cx="4715640" cy="2696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ROS入门教程
        </a:t>
            </a: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---SLAM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  <a:ea typeface="黑体" panose="02010609060101010101" charset="-122"/>
              </a:rPr>
              <a:t>主讲教师: 柴CK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4" name="Line 2"/>
          <p:cNvSpPr/>
          <p:nvPr/>
        </p:nvSpPr>
        <p:spPr>
          <a:xfrm flipH="1">
            <a:off x="1483200" y="171252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5" name="Line 3"/>
          <p:cNvSpPr/>
          <p:nvPr/>
        </p:nvSpPr>
        <p:spPr>
          <a:xfrm flipH="1">
            <a:off x="5018760" y="508932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6510" y="456565"/>
            <a:ext cx="9618980" cy="1541780"/>
          </a:xfrm>
        </p:spPr>
        <p:txBody>
          <a:bodyPr/>
          <a:p>
            <a:r>
              <a:rPr lang="en-US" altLang="zh-CN"/>
              <a:t>SLAM</a:t>
            </a:r>
            <a:r>
              <a:rPr lang="zh-CN" altLang="en-US">
                <a:ea typeface="宋体" panose="02010600030101010101" pitchFamily="2" charset="-122"/>
              </a:rPr>
              <a:t>在当前热门的方向中都有应用：</a:t>
            </a:r>
            <a:br>
              <a:rPr lang="zh-CN" altLang="en-US">
                <a:ea typeface="宋体" panose="02010600030101010101" pitchFamily="2" charset="-122"/>
              </a:rPr>
            </a:br>
            <a:br>
              <a:rPr lang="zh-CN" altLang="en-US">
                <a:ea typeface="宋体" panose="02010600030101010101" pitchFamily="2" charset="-122"/>
              </a:rPr>
            </a:br>
            <a:r>
              <a:rPr lang="zh-CN" altLang="en-US">
                <a:ea typeface="宋体" panose="02010600030101010101" pitchFamily="2" charset="-122"/>
              </a:rPr>
              <a:t>在VR/AR方面，根据SLAM得到地图和当前视角对叠加虚拟物体做相应渲染，这样做可以使得叠加的虚拟物体看起来比较真实，没有违和感。</a:t>
            </a:r>
            <a:br>
              <a:rPr lang="zh-CN" altLang="en-US">
                <a:ea typeface="宋体" panose="02010600030101010101" pitchFamily="2" charset="-122"/>
              </a:rPr>
            </a:br>
            <a:br>
              <a:rPr lang="zh-CN" altLang="en-US">
                <a:ea typeface="宋体" panose="02010600030101010101" pitchFamily="2" charset="-122"/>
              </a:rPr>
            </a:b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" name="图片 2" descr="v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" y="2136140"/>
            <a:ext cx="5578475" cy="3242945"/>
          </a:xfrm>
          <a:prstGeom prst="rect">
            <a:avLst/>
          </a:prstGeom>
        </p:spPr>
      </p:pic>
      <p:pic>
        <p:nvPicPr>
          <p:cNvPr id="4" name="图片 3" descr="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795" y="2136140"/>
            <a:ext cx="4452620" cy="3242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7005" y="958850"/>
            <a:ext cx="9169400" cy="1013460"/>
          </a:xfrm>
        </p:spPr>
        <p:txBody>
          <a:bodyPr/>
          <a:p>
            <a:r>
              <a:rPr lang="zh-CN" altLang="en-US"/>
              <a:t>在无人机领域，可以使用SLAM构建局部地图，辅助无人机进行自主避障、规划路径。</a:t>
            </a:r>
            <a:endParaRPr lang="zh-CN" altLang="en-US"/>
          </a:p>
        </p:txBody>
      </p:sp>
      <p:pic>
        <p:nvPicPr>
          <p:cNvPr id="4" name="图片 3" descr="无人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2625" y="2136775"/>
            <a:ext cx="3025140" cy="4189730"/>
          </a:xfrm>
          <a:prstGeom prst="rect">
            <a:avLst/>
          </a:prstGeom>
        </p:spPr>
      </p:pic>
      <p:pic>
        <p:nvPicPr>
          <p:cNvPr id="5" name="图片 4" descr="无人机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710" y="2558415"/>
            <a:ext cx="5212080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6830" y="638810"/>
            <a:ext cx="9015095" cy="1074420"/>
          </a:xfrm>
        </p:spPr>
        <p:txBody>
          <a:bodyPr/>
          <a:p>
            <a:r>
              <a:rPr lang="zh-CN" altLang="en-US"/>
              <a:t>在无人驾驶和机器人定位导航方面，SLAM可以用于生成环境的地图。基于这个地图，机器人执行路径规划、自主探索、导航等任务。</a:t>
            </a:r>
            <a:endParaRPr lang="zh-CN" altLang="en-US"/>
          </a:p>
        </p:txBody>
      </p:sp>
      <p:pic>
        <p:nvPicPr>
          <p:cNvPr id="4" name="图片 3" descr="扫地机器人"/>
          <p:cNvPicPr>
            <a:picLocks noChangeAspect="1"/>
          </p:cNvPicPr>
          <p:nvPr/>
        </p:nvPicPr>
        <p:blipFill>
          <a:blip r:embed="rId1"/>
          <a:srcRect l="10265" t="1657" r="14564"/>
          <a:stretch>
            <a:fillRect/>
          </a:stretch>
        </p:blipFill>
        <p:spPr>
          <a:xfrm>
            <a:off x="6274435" y="2095500"/>
            <a:ext cx="4608195" cy="3391535"/>
          </a:xfrm>
          <a:prstGeom prst="rect">
            <a:avLst/>
          </a:prstGeom>
        </p:spPr>
      </p:pic>
      <p:pic>
        <p:nvPicPr>
          <p:cNvPr id="5" name="图片 4" descr="无人驾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5" y="2093595"/>
            <a:ext cx="5142230" cy="3393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512000" y="23040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pPr algn="ctr"/>
            <a:r>
              <a:rPr lang="zh-CN" sz="4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SLAM分类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296000" y="360000"/>
            <a:ext cx="8568000" cy="1451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2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SLAM算法按照传感器的种类可以按如下分类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
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224000" y="3312000"/>
            <a:ext cx="2304000" cy="129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ctr"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SLAM算法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1" name="CustomShape 3"/>
          <p:cNvSpPr/>
          <p:nvPr/>
        </p:nvSpPr>
        <p:spPr>
          <a:xfrm rot="24600">
            <a:off x="5322600" y="2025000"/>
            <a:ext cx="2592000" cy="1421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ctr"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激光雷达SLAM算法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cxnSp>
        <p:nvCxnSpPr>
          <p:cNvPr id="112" name="Line 4"/>
          <p:cNvCxnSpPr>
            <a:stCxn id="110" idx="3"/>
            <a:endCxn id="111" idx="1"/>
          </p:cNvCxnSpPr>
          <p:nvPr/>
        </p:nvCxnSpPr>
        <p:spPr>
          <a:xfrm flipV="1">
            <a:off x="3528000" y="2726640"/>
            <a:ext cx="1800360" cy="1233720"/>
          </a:xfrm>
          <a:prstGeom prst="bent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113" name="CustomShape 5"/>
          <p:cNvSpPr/>
          <p:nvPr/>
        </p:nvSpPr>
        <p:spPr>
          <a:xfrm rot="24600">
            <a:off x="5322600" y="4329000"/>
            <a:ext cx="2592000" cy="1421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ctr"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视觉SLAM算法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cxnSp>
        <p:nvCxnSpPr>
          <p:cNvPr id="114" name="Line 6"/>
          <p:cNvCxnSpPr>
            <a:stCxn id="110" idx="3"/>
            <a:endCxn id="113" idx="1"/>
          </p:cNvCxnSpPr>
          <p:nvPr/>
        </p:nvCxnSpPr>
        <p:spPr>
          <a:xfrm>
            <a:off x="3528000" y="3960000"/>
            <a:ext cx="1800360" cy="1071000"/>
          </a:xfrm>
          <a:prstGeom prst="bent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115" name="CustomShape 7"/>
          <p:cNvSpPr/>
          <p:nvPr/>
        </p:nvSpPr>
        <p:spPr>
          <a:xfrm rot="24600">
            <a:off x="9066600" y="3177000"/>
            <a:ext cx="2592000" cy="1421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ctr"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基于深度相机的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SLAM算法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6" name="CustomShape 8"/>
          <p:cNvSpPr/>
          <p:nvPr/>
        </p:nvSpPr>
        <p:spPr>
          <a:xfrm rot="24600">
            <a:off x="9066600" y="5193000"/>
            <a:ext cx="2592000" cy="1421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ctr"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基于单双目的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SLAM算法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cxnSp>
        <p:nvCxnSpPr>
          <p:cNvPr id="117" name="Line 9"/>
          <p:cNvCxnSpPr>
            <a:stCxn id="113" idx="3"/>
            <a:endCxn id="115" idx="1"/>
          </p:cNvCxnSpPr>
          <p:nvPr/>
        </p:nvCxnSpPr>
        <p:spPr>
          <a:xfrm flipV="1">
            <a:off x="7920000" y="3878640"/>
            <a:ext cx="1152360" cy="1171080"/>
          </a:xfrm>
          <a:prstGeom prst="bent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118" name="Line 10"/>
          <p:cNvCxnSpPr>
            <a:stCxn id="113" idx="3"/>
            <a:endCxn id="116" idx="1"/>
          </p:cNvCxnSpPr>
          <p:nvPr/>
        </p:nvCxnSpPr>
        <p:spPr>
          <a:xfrm>
            <a:off x="7920000" y="5049360"/>
            <a:ext cx="1152360" cy="845640"/>
          </a:xfrm>
          <a:prstGeom prst="bentConnector3">
            <a:avLst/>
          </a:prstGeom>
          <a:ln>
            <a:solidFill>
              <a:srgbClr val="000000"/>
            </a:solidFill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440360" y="636840"/>
            <a:ext cx="3095640" cy="1307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2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SLAM算法对比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20" name="图片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1632600" y="2039040"/>
            <a:ext cx="9527400" cy="379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515" y="2374700"/>
            <a:ext cx="9143640" cy="2387160"/>
          </a:xfrm>
        </p:spPr>
        <p:txBody>
          <a:bodyPr/>
          <a:p>
            <a:pPr algn="ctr"/>
            <a:r>
              <a:rPr lang="en-US" altLang="zh-CN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  <a:endParaRPr lang="en-US" altLang="zh-CN" sz="4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127320" y="2230560"/>
            <a:ext cx="4715640" cy="2696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ROS入门教程
        </a:t>
            </a: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---SLAM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  <a:ea typeface="黑体" panose="02010609060101010101" charset="-122"/>
              </a:rPr>
              <a:t>主讲教师: 柴CK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4" name="Line 2"/>
          <p:cNvSpPr/>
          <p:nvPr/>
        </p:nvSpPr>
        <p:spPr>
          <a:xfrm flipH="1">
            <a:off x="1483200" y="171252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5" name="Line 3"/>
          <p:cNvSpPr/>
          <p:nvPr/>
        </p:nvSpPr>
        <p:spPr>
          <a:xfrm flipH="1">
            <a:off x="5018760" y="508932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 1"/>
          <p:cNvSpPr/>
          <p:nvPr/>
        </p:nvSpPr>
        <p:spPr>
          <a:xfrm flipH="1">
            <a:off x="2968200" y="83880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7" name="Line 2"/>
          <p:cNvSpPr/>
          <p:nvPr/>
        </p:nvSpPr>
        <p:spPr>
          <a:xfrm flipH="1">
            <a:off x="3251160" y="4232160"/>
            <a:ext cx="552348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8" name="CustomShape 3"/>
          <p:cNvSpPr/>
          <p:nvPr/>
        </p:nvSpPr>
        <p:spPr>
          <a:xfrm>
            <a:off x="3127320" y="1356840"/>
            <a:ext cx="4715640" cy="2696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ROS入门教程
        </a:t>
            </a: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---SLAM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  <a:ea typeface="黑体" panose="02010609060101010101" charset="-122"/>
              </a:rPr>
              <a:t>主讲教师: 柴CK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1"/>
          <p:cNvSpPr/>
          <p:nvPr/>
        </p:nvSpPr>
        <p:spPr>
          <a:xfrm flipH="1">
            <a:off x="2968200" y="83880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0" name="Line 2"/>
          <p:cNvSpPr/>
          <p:nvPr/>
        </p:nvSpPr>
        <p:spPr>
          <a:xfrm flipH="1">
            <a:off x="3251160" y="4232160"/>
            <a:ext cx="552348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1" name="CustomShape 3"/>
          <p:cNvSpPr/>
          <p:nvPr/>
        </p:nvSpPr>
        <p:spPr>
          <a:xfrm>
            <a:off x="3127320" y="1356840"/>
            <a:ext cx="4715640" cy="2696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ROS入门教程
        </a:t>
            </a: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---SLAM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  <a:ea typeface="黑体" panose="02010609060101010101" charset="-122"/>
              </a:rPr>
              <a:t>主讲教师: 柴CK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 1"/>
          <p:cNvSpPr/>
          <p:nvPr/>
        </p:nvSpPr>
        <p:spPr>
          <a:xfrm flipH="1">
            <a:off x="2968200" y="83880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7" name="Line 2"/>
          <p:cNvSpPr/>
          <p:nvPr/>
        </p:nvSpPr>
        <p:spPr>
          <a:xfrm flipH="1">
            <a:off x="3251160" y="4232160"/>
            <a:ext cx="552348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8" name="CustomShape 3"/>
          <p:cNvSpPr/>
          <p:nvPr/>
        </p:nvSpPr>
        <p:spPr>
          <a:xfrm>
            <a:off x="3127320" y="1356840"/>
            <a:ext cx="4715640" cy="2696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ROS入门教程
        </a:t>
            </a: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---SLAM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  <a:ea typeface="黑体" panose="02010609060101010101" charset="-122"/>
              </a:rPr>
              <a:t>主讲教师: 柴CK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059160" y="5213520"/>
            <a:ext cx="3291120" cy="1090080"/>
          </a:xfrm>
          <a:prstGeom prst="rect">
            <a:avLst/>
          </a:prstGeom>
          <a:ln>
            <a:noFill/>
          </a:ln>
        </p:spPr>
      </p:pic>
      <p:pic>
        <p:nvPicPr>
          <p:cNvPr id="93" name="图片 5"/>
          <p:cNvPicPr/>
          <p:nvPr/>
        </p:nvPicPr>
        <p:blipFill>
          <a:blip r:embed="rId2"/>
          <a:srcRect t="65387"/>
          <a:stretch>
            <a:fillRect/>
          </a:stretch>
        </p:blipFill>
        <p:spPr>
          <a:xfrm>
            <a:off x="3022560" y="5821560"/>
            <a:ext cx="2822400" cy="482040"/>
          </a:xfrm>
          <a:prstGeom prst="rect">
            <a:avLst/>
          </a:prstGeom>
          <a:ln>
            <a:noFill/>
          </a:ln>
        </p:spPr>
      </p:pic>
      <p:pic>
        <p:nvPicPr>
          <p:cNvPr id="94" name="图片 28"/>
          <p:cNvPicPr/>
          <p:nvPr/>
        </p:nvPicPr>
        <p:blipFill>
          <a:blip r:embed="rId2"/>
          <a:srcRect b="45162"/>
          <a:stretch>
            <a:fillRect/>
          </a:stretch>
        </p:blipFill>
        <p:spPr>
          <a:xfrm>
            <a:off x="3182400" y="5153760"/>
            <a:ext cx="2456640" cy="664920"/>
          </a:xfrm>
          <a:prstGeom prst="rect">
            <a:avLst/>
          </a:prstGeom>
          <a:ln>
            <a:noFill/>
          </a:ln>
        </p:spPr>
      </p:pic>
      <p:sp>
        <p:nvSpPr>
          <p:cNvPr id="95" name="Line 1"/>
          <p:cNvSpPr/>
          <p:nvPr/>
        </p:nvSpPr>
        <p:spPr>
          <a:xfrm flipH="1">
            <a:off x="2968200" y="83880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6" name="Line 2"/>
          <p:cNvSpPr/>
          <p:nvPr/>
        </p:nvSpPr>
        <p:spPr>
          <a:xfrm flipH="1">
            <a:off x="3251160" y="4232160"/>
            <a:ext cx="552348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7" name="CustomShape 3"/>
          <p:cNvSpPr/>
          <p:nvPr/>
        </p:nvSpPr>
        <p:spPr>
          <a:xfrm>
            <a:off x="3127320" y="1356840"/>
            <a:ext cx="4715640" cy="2696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ROS入门教程
        </a:t>
            </a: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---SLAM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  <a:ea typeface="黑体" panose="02010609060101010101" charset="-122"/>
              </a:rPr>
              <a:t>主讲教师: 柴CK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206400" y="5890320"/>
            <a:ext cx="1786320" cy="591480"/>
          </a:xfrm>
          <a:prstGeom prst="rect">
            <a:avLst/>
          </a:prstGeom>
          <a:ln>
            <a:noFill/>
          </a:ln>
        </p:spPr>
      </p:pic>
      <p:pic>
        <p:nvPicPr>
          <p:cNvPr id="99" name="图片 5"/>
          <p:cNvPicPr/>
          <p:nvPr/>
        </p:nvPicPr>
        <p:blipFill>
          <a:blip r:embed="rId2"/>
          <a:srcRect t="65408"/>
          <a:stretch>
            <a:fillRect/>
          </a:stretch>
        </p:blipFill>
        <p:spPr>
          <a:xfrm>
            <a:off x="4401360" y="6231960"/>
            <a:ext cx="1428120" cy="246600"/>
          </a:xfrm>
          <a:prstGeom prst="rect">
            <a:avLst/>
          </a:prstGeom>
          <a:ln>
            <a:noFill/>
          </a:ln>
        </p:spPr>
      </p:pic>
      <p:pic>
        <p:nvPicPr>
          <p:cNvPr id="100" name="图片 28"/>
          <p:cNvPicPr/>
          <p:nvPr/>
        </p:nvPicPr>
        <p:blipFill>
          <a:blip r:embed="rId3"/>
          <a:srcRect b="45150"/>
          <a:stretch>
            <a:fillRect/>
          </a:stretch>
        </p:blipFill>
        <p:spPr>
          <a:xfrm>
            <a:off x="4482000" y="5890320"/>
            <a:ext cx="1243080" cy="340200"/>
          </a:xfrm>
          <a:prstGeom prst="rect">
            <a:avLst/>
          </a:prstGeom>
          <a:ln>
            <a:noFill/>
          </a:ln>
        </p:spPr>
      </p:pic>
      <p:sp>
        <p:nvSpPr>
          <p:cNvPr id="101" name="Line 1"/>
          <p:cNvSpPr/>
          <p:nvPr/>
        </p:nvSpPr>
        <p:spPr>
          <a:xfrm>
            <a:off x="5970960" y="5953320"/>
            <a:ext cx="0" cy="503640"/>
          </a:xfrm>
          <a:prstGeom prst="line">
            <a:avLst/>
          </a:prstGeom>
          <a:ln w="28440">
            <a:solidFill>
              <a:srgbClr val="C9C9C9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2" name="Line 2"/>
          <p:cNvSpPr/>
          <p:nvPr/>
        </p:nvSpPr>
        <p:spPr>
          <a:xfrm flipH="1">
            <a:off x="2968200" y="83880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3" name="Line 3"/>
          <p:cNvSpPr/>
          <p:nvPr/>
        </p:nvSpPr>
        <p:spPr>
          <a:xfrm flipH="1">
            <a:off x="3251160" y="4232160"/>
            <a:ext cx="552348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4" name="CustomShape 4"/>
          <p:cNvSpPr/>
          <p:nvPr/>
        </p:nvSpPr>
        <p:spPr>
          <a:xfrm>
            <a:off x="3127320" y="1356840"/>
            <a:ext cx="4715640" cy="2696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ROS入门教程
        </a:t>
            </a: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---SLAM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  <a:ea typeface="黑体" panose="02010609060101010101" charset="-122"/>
              </a:rPr>
              <a:t>主讲教师: 柴CK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512360" y="200484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pPr algn="ctr"/>
            <a:r>
              <a:rPr lang="zh-CN" sz="4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机器人必备条件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140480" y="653400"/>
            <a:ext cx="10235520" cy="1722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（1）硬件要求：差分轮式机器人，可使用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Twist速度指令控制
   机器人的运动控制可以通过Twist信息来完成
  Twist指令包括线速度和角速度，可通过输入rosmsg show geometry_msgs/Twist命令可以查看该    消息结构。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23" name="图片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1484280" y="2736000"/>
            <a:ext cx="9603720" cy="287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235880" y="504000"/>
            <a:ext cx="6396120" cy="1325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（1）硬件要求：必须具备可以获取环境深度信息的设备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25" name="图片 124"/>
          <p:cNvPicPr/>
          <p:nvPr/>
        </p:nvPicPr>
        <p:blipFill>
          <a:blip r:embed="rId1"/>
          <a:stretch>
            <a:fillRect/>
          </a:stretch>
        </p:blipFill>
        <p:spPr>
          <a:xfrm>
            <a:off x="1656000" y="2088000"/>
            <a:ext cx="9096840" cy="3096000"/>
          </a:xfrm>
          <a:prstGeom prst="rect">
            <a:avLst/>
          </a:prstGeom>
          <a:ln>
            <a:noFill/>
          </a:ln>
        </p:spPr>
      </p:pic>
      <p:sp>
        <p:nvSpPr>
          <p:cNvPr id="126" name="TextShape 2"/>
          <p:cNvSpPr txBox="1"/>
          <p:nvPr/>
        </p:nvSpPr>
        <p:spPr>
          <a:xfrm>
            <a:off x="4896000" y="5544000"/>
            <a:ext cx="2304000" cy="767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激 光 雷 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/>
          <p:cNvPicPr/>
          <p:nvPr/>
        </p:nvPicPr>
        <p:blipFill>
          <a:blip r:embed="rId1"/>
          <a:stretch>
            <a:fillRect/>
          </a:stretch>
        </p:blipFill>
        <p:spPr>
          <a:xfrm>
            <a:off x="6302160" y="4104000"/>
            <a:ext cx="5433840" cy="1877400"/>
          </a:xfrm>
          <a:prstGeom prst="rect">
            <a:avLst/>
          </a:prstGeom>
          <a:ln>
            <a:noFill/>
          </a:ln>
        </p:spPr>
      </p:pic>
      <p:pic>
        <p:nvPicPr>
          <p:cNvPr id="128" name="图片 127"/>
          <p:cNvPicPr/>
          <p:nvPr/>
        </p:nvPicPr>
        <p:blipFill>
          <a:blip r:embed="rId2"/>
          <a:stretch>
            <a:fillRect/>
          </a:stretch>
        </p:blipFill>
        <p:spPr>
          <a:xfrm>
            <a:off x="6840000" y="360000"/>
            <a:ext cx="4519440" cy="2909160"/>
          </a:xfrm>
          <a:prstGeom prst="rect">
            <a:avLst/>
          </a:prstGeom>
          <a:ln>
            <a:noFill/>
          </a:ln>
        </p:spPr>
      </p:pic>
      <p:pic>
        <p:nvPicPr>
          <p:cNvPr id="129" name="图片 128"/>
          <p:cNvPicPr/>
          <p:nvPr/>
        </p:nvPicPr>
        <p:blipFill>
          <a:blip r:embed="rId3"/>
          <a:stretch>
            <a:fillRect/>
          </a:stretch>
        </p:blipFill>
        <p:spPr>
          <a:xfrm>
            <a:off x="1296000" y="864000"/>
            <a:ext cx="3096000" cy="4898520"/>
          </a:xfrm>
          <a:prstGeom prst="rect">
            <a:avLst/>
          </a:prstGeom>
          <a:ln>
            <a:noFill/>
          </a:ln>
        </p:spPr>
      </p:pic>
      <p:sp>
        <p:nvSpPr>
          <p:cNvPr id="130" name="TextShape 1"/>
          <p:cNvSpPr txBox="1"/>
          <p:nvPr/>
        </p:nvSpPr>
        <p:spPr>
          <a:xfrm>
            <a:off x="1872000" y="5976000"/>
            <a:ext cx="1944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双目摄像头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8424000" y="3459240"/>
            <a:ext cx="216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单目摄像头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7848000" y="5981400"/>
            <a:ext cx="2952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kinect深度摄像机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1236240" y="504000"/>
            <a:ext cx="6396120" cy="1325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（1）硬件要求：最好使用方形或圆形机器人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34" name="图片 133"/>
          <p:cNvPicPr/>
          <p:nvPr/>
        </p:nvPicPr>
        <p:blipFill>
          <a:blip r:embed="rId1"/>
          <a:stretch>
            <a:fillRect/>
          </a:stretch>
        </p:blipFill>
        <p:spPr>
          <a:xfrm>
            <a:off x="2664000" y="2160000"/>
            <a:ext cx="7840080" cy="329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296000" y="259920"/>
            <a:ext cx="9864000" cy="1015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（2）设定深度信息参数
   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不同的深度信息设备的深度信息内容不一样，对于激光雷达可以用rosmsg show sensor_msgs/LaserScan查看，如图所示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36" name="图片 135"/>
          <p:cNvPicPr/>
          <p:nvPr/>
        </p:nvPicPr>
        <p:blipFill>
          <a:blip r:embed="rId1"/>
          <a:stretch>
            <a:fillRect/>
          </a:stretch>
        </p:blipFill>
        <p:spPr>
          <a:xfrm>
            <a:off x="1512000" y="1328760"/>
            <a:ext cx="9358200" cy="435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523880" y="623880"/>
            <a:ext cx="9852120" cy="499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angle_min 可检测范围的起始角度
angle_max 可检测范围的终止角度，与angle_min组成激光雷达的可检测范围
angle_increment 相邻数据帧之间的角度步长
time_increment 采集到相邻数据帧之间的时间步长，当传感器处于相对运动状态时进行补偿使用
scan_time 采集一帧数据所需要的时间
range_min 最近可检测深度的阀值
range_max 最远可检测深度的阀值
ranges 一帧深度数据的存储数组
intensities 激光点的强度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152000" y="594360"/>
            <a:ext cx="9227520" cy="62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对于使用深度相机的视觉SLAM算法，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需要将三维深度信息转换成二维深度信息。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39" name="图片 138"/>
          <p:cNvPicPr/>
          <p:nvPr/>
        </p:nvPicPr>
        <p:blipFill>
          <a:blip r:embed="rId1"/>
          <a:stretch>
            <a:fillRect/>
          </a:stretch>
        </p:blipFill>
        <p:spPr>
          <a:xfrm>
            <a:off x="1224000" y="1800000"/>
            <a:ext cx="3099240" cy="4104000"/>
          </a:xfrm>
          <a:prstGeom prst="rect">
            <a:avLst/>
          </a:prstGeom>
          <a:ln>
            <a:noFill/>
          </a:ln>
        </p:spPr>
      </p:pic>
      <p:pic>
        <p:nvPicPr>
          <p:cNvPr id="140" name="图片 139"/>
          <p:cNvPicPr/>
          <p:nvPr/>
        </p:nvPicPr>
        <p:blipFill>
          <a:blip r:embed="rId2"/>
          <a:stretch>
            <a:fillRect/>
          </a:stretch>
        </p:blipFill>
        <p:spPr>
          <a:xfrm>
            <a:off x="4804920" y="1746360"/>
            <a:ext cx="5923080" cy="41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1"/>
          <p:cNvSpPr/>
          <p:nvPr/>
        </p:nvSpPr>
        <p:spPr>
          <a:xfrm flipH="1">
            <a:off x="2968200" y="83880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0" name="Line 2"/>
          <p:cNvSpPr/>
          <p:nvPr/>
        </p:nvSpPr>
        <p:spPr>
          <a:xfrm flipH="1">
            <a:off x="3251160" y="4232160"/>
            <a:ext cx="552348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1" name="CustomShape 3"/>
          <p:cNvSpPr/>
          <p:nvPr/>
        </p:nvSpPr>
        <p:spPr>
          <a:xfrm>
            <a:off x="3127320" y="1356840"/>
            <a:ext cx="4715640" cy="2696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ROS入门教程
        </a:t>
            </a: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---SLAM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  <a:ea typeface="黑体" panose="02010609060101010101" charset="-122"/>
              </a:rPr>
              <a:t>主讲教师: 柴CK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368000" y="504000"/>
            <a:ext cx="8939520" cy="113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（3）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里程计信息在大部分SLAM算法包中是需要的，但是在一些特殊的算法包中可以省略。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ros中里程计信息可以通过rosmsg show nav_msgs/Odometry命令去查看。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42" name="图片 141"/>
          <p:cNvPicPr/>
          <p:nvPr/>
        </p:nvPicPr>
        <p:blipFill>
          <a:blip r:embed="rId1"/>
          <a:stretch>
            <a:fillRect/>
          </a:stretch>
        </p:blipFill>
        <p:spPr>
          <a:xfrm>
            <a:off x="3168000" y="1562400"/>
            <a:ext cx="5688000" cy="491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1523880" y="962280"/>
            <a:ext cx="9143640" cy="2707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pose里面主要包括机器人当前的位置坐标
postion机器人xyz三轴位置与方向
orientation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方向或者姿态参数
covarionce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用于校正误差的协方差矩阵
twist里面主要是机器人当前的运动状态，
linear xyz三轴的线速度
angular三轴角速度
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covarionce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用于校正误差的协方差矩阵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512000" y="16560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pPr algn="ctr"/>
            <a:r>
              <a:rPr lang="zh-CN" sz="4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地 图</a:t>
            </a:r>
            <a:endParaRPr lang="zh-CN" sz="4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1152000" y="581400"/>
            <a:ext cx="8435520" cy="1015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地图的直观印象
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ROS中的地图很好理解,就是一张普通的灰度图像,通常为pgm格式。这张图像上的黑色像素表示障碍物,白色像素表示可行区域,灰色是未探索的区域。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46" name="图片 145"/>
          <p:cNvPicPr/>
          <p:nvPr/>
        </p:nvPicPr>
        <p:blipFill>
          <a:blip r:embed="rId1"/>
          <a:stretch>
            <a:fillRect/>
          </a:stretch>
        </p:blipFill>
        <p:spPr>
          <a:xfrm>
            <a:off x="3894120" y="1829160"/>
            <a:ext cx="4601880" cy="456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224000" y="673920"/>
            <a:ext cx="9504000" cy="1015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地图消息类型
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地图在ROS中是以Topic的形式维护和呈现的,这个Topic名称就叫做/map ,它的消息类型是nav_msgs/OccupancyGrid，可以用命令rosmsg show nav_msgs/OccupancyGrid查看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49" name="图片 148"/>
          <p:cNvPicPr/>
          <p:nvPr/>
        </p:nvPicPr>
        <p:blipFill>
          <a:blip r:embed="rId1"/>
          <a:stretch>
            <a:fillRect/>
          </a:stretch>
        </p:blipFill>
        <p:spPr>
          <a:xfrm>
            <a:off x="2952000" y="1872000"/>
            <a:ext cx="6705720" cy="428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523880" y="1122480"/>
            <a:ext cx="9420120" cy="283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这个srv文件定义了/map话题的数据结构,包含了三个主要的部分:header,info和data：
header是消息的报头,保存了序号、时间戳、frame等通用信息
info是地图的配置信息,它反映了地图的属性
data是真正存储这张地图数据的部分,它是一个可变长数组,int8 后面加了[],你可以理解为一个类似于vector的容器,它存储的内容有width*height个int8型的数据,也就是这张地图上每个像素。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267335" y="737145"/>
            <a:ext cx="9371520" cy="3333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地图的锁存
</a:t>
            </a:r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由于 /map中实际上存储的是一张图片,为了减少不必要的开销,这个Topic往往采用锁存(latched)的方式来发布。什么是锁存?其实就是:地图如果没有更新,就维持着上次发布的内容不变,此时如果有新的订阅者订阅消息,这时只会收到一个 /map的消息,也就是上次发布的消息;只有地图更新了(比如SLAM又建出来新的地图),这时 /map才会发布新的内容。锁存器的作用就是,将发布者最后一次发布的消息保存下来,然后把它自动发送给后来的订阅者。这种方式非常适合变动较慢、相对固定的数据(例如地图),然后只发布一次,相比于同样的消息不定的发布,锁存的方式既可以减少通信中对带宽的占用,也可以减少消息资源维护的开销。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pPr algn="ctr"/>
            <a:r>
              <a:rPr lang="zh-CN" sz="4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仿真演示</a:t>
            </a:r>
            <a:endParaRPr lang="zh-CN" sz="4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296000" y="505440"/>
            <a:ext cx="10152000" cy="1366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  <a:ea typeface="Noto Sans CJK SC Regular"/>
              </a:rPr>
              <a:t>为了让大家更好的理解SLAM，采用一个小的仿真实例进行演示，在该仿真中使用的是激光雷达作为深度信息传感器。
在gazebe中搭建了仿真环境，用命令roslaunch mbot_gazebo mbot_laser_nav_gazebo.launch打开仿真环境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53" name="图片 152"/>
          <p:cNvPicPr/>
          <p:nvPr/>
        </p:nvPicPr>
        <p:blipFill>
          <a:blip r:embed="rId1"/>
          <a:stretch>
            <a:fillRect/>
          </a:stretch>
        </p:blipFill>
        <p:spPr>
          <a:xfrm>
            <a:off x="2952000" y="1944000"/>
            <a:ext cx="6995160" cy="458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224000" y="648000"/>
            <a:ext cx="10440000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输入命令roslaunch mbot_navigation gmapping_demo.launch，可打开rviz。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55" name="图片 154"/>
          <p:cNvPicPr/>
          <p:nvPr/>
        </p:nvPicPr>
        <p:blipFill>
          <a:blip r:embed="rId1"/>
          <a:stretch>
            <a:fillRect/>
          </a:stretch>
        </p:blipFill>
        <p:spPr>
          <a:xfrm>
            <a:off x="2376000" y="1296000"/>
            <a:ext cx="7488000" cy="509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059160" y="5213520"/>
            <a:ext cx="3291120" cy="1090080"/>
          </a:xfrm>
          <a:prstGeom prst="rect">
            <a:avLst/>
          </a:prstGeom>
          <a:ln>
            <a:noFill/>
          </a:ln>
        </p:spPr>
      </p:pic>
      <p:pic>
        <p:nvPicPr>
          <p:cNvPr id="93" name="图片 5"/>
          <p:cNvPicPr/>
          <p:nvPr/>
        </p:nvPicPr>
        <p:blipFill>
          <a:blip r:embed="rId2"/>
          <a:srcRect t="65387"/>
          <a:stretch>
            <a:fillRect/>
          </a:stretch>
        </p:blipFill>
        <p:spPr>
          <a:xfrm>
            <a:off x="3022560" y="5821560"/>
            <a:ext cx="2822400" cy="482040"/>
          </a:xfrm>
          <a:prstGeom prst="rect">
            <a:avLst/>
          </a:prstGeom>
          <a:ln>
            <a:noFill/>
          </a:ln>
        </p:spPr>
      </p:pic>
      <p:pic>
        <p:nvPicPr>
          <p:cNvPr id="94" name="图片 28"/>
          <p:cNvPicPr/>
          <p:nvPr/>
        </p:nvPicPr>
        <p:blipFill>
          <a:blip r:embed="rId2"/>
          <a:srcRect b="45162"/>
          <a:stretch>
            <a:fillRect/>
          </a:stretch>
        </p:blipFill>
        <p:spPr>
          <a:xfrm>
            <a:off x="3182400" y="5153760"/>
            <a:ext cx="2456640" cy="664920"/>
          </a:xfrm>
          <a:prstGeom prst="rect">
            <a:avLst/>
          </a:prstGeom>
          <a:ln>
            <a:noFill/>
          </a:ln>
        </p:spPr>
      </p:pic>
      <p:sp>
        <p:nvSpPr>
          <p:cNvPr id="95" name="Line 1"/>
          <p:cNvSpPr/>
          <p:nvPr/>
        </p:nvSpPr>
        <p:spPr>
          <a:xfrm flipH="1">
            <a:off x="2968200" y="83880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6" name="Line 2"/>
          <p:cNvSpPr/>
          <p:nvPr/>
        </p:nvSpPr>
        <p:spPr>
          <a:xfrm flipH="1">
            <a:off x="3251160" y="4232160"/>
            <a:ext cx="552348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7" name="CustomShape 3"/>
          <p:cNvSpPr/>
          <p:nvPr/>
        </p:nvSpPr>
        <p:spPr>
          <a:xfrm>
            <a:off x="3127320" y="1356840"/>
            <a:ext cx="4715640" cy="2696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ROS入门教程
        </a:t>
            </a: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---SLAM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  <a:ea typeface="黑体" panose="02010609060101010101" charset="-122"/>
              </a:rPr>
              <a:t>主讲教师: 柴CK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 advTm="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822960"/>
            <a:ext cx="10340975" cy="52127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936000" y="792000"/>
            <a:ext cx="10944000" cy="86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为了获得完整的地图信息，需要机器人四处移动，因此输入roslaunch mbot_teleop mbot_teleop.launch
通过键盘控制机器人四周移动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  <p:pic>
        <p:nvPicPr>
          <p:cNvPr id="157" name="图片 156"/>
          <p:cNvPicPr/>
          <p:nvPr/>
        </p:nvPicPr>
        <p:blipFill>
          <a:blip r:embed="rId1"/>
          <a:stretch>
            <a:fillRect/>
          </a:stretch>
        </p:blipFill>
        <p:spPr>
          <a:xfrm>
            <a:off x="648000" y="1728000"/>
            <a:ext cx="10933560" cy="400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157"/>
          <p:cNvPicPr/>
          <p:nvPr/>
        </p:nvPicPr>
        <p:blipFill>
          <a:blip r:embed="rId1"/>
          <a:stretch>
            <a:fillRect/>
          </a:stretch>
        </p:blipFill>
        <p:spPr>
          <a:xfrm>
            <a:off x="504000" y="1558440"/>
            <a:ext cx="11293560" cy="412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图片 158"/>
          <p:cNvPicPr/>
          <p:nvPr/>
        </p:nvPicPr>
        <p:blipFill>
          <a:blip r:embed="rId1"/>
          <a:stretch>
            <a:fillRect/>
          </a:stretch>
        </p:blipFill>
        <p:spPr>
          <a:xfrm>
            <a:off x="514440" y="1529640"/>
            <a:ext cx="11293560" cy="408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片 159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0" y="1110600"/>
            <a:ext cx="11509560" cy="421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片 160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0" y="1584000"/>
            <a:ext cx="11581560" cy="410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122170" y="699135"/>
            <a:ext cx="7791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保存地图：输入命令</a:t>
            </a:r>
            <a:r>
              <a:rPr lang="en-US" altLang="zh-CN">
                <a:ea typeface="宋体" panose="02010600030101010101" pitchFamily="2" charset="-122"/>
              </a:rPr>
              <a:t>rosun  mao_server map_saver -f cloister_gmapping</a:t>
            </a:r>
            <a:r>
              <a:rPr lang="zh-CN" altLang="en-US">
                <a:ea typeface="宋体" panose="02010600030101010101" pitchFamily="2" charset="-122"/>
              </a:rPr>
              <a:t>，就可以将地图以</a:t>
            </a:r>
            <a:r>
              <a:rPr lang="en-US" altLang="zh-CN">
                <a:ea typeface="宋体" panose="02010600030101010101" pitchFamily="2" charset="-122"/>
              </a:rPr>
              <a:t>jpg</a:t>
            </a:r>
            <a:r>
              <a:rPr lang="zh-CN" altLang="en-US">
                <a:ea typeface="宋体" panose="02010600030101010101" pitchFamily="2" charset="-122"/>
              </a:rPr>
              <a:t>的格式</a:t>
            </a:r>
            <a:r>
              <a:rPr lang="zh-CN" altLang="en-US">
                <a:ea typeface="宋体" panose="02010600030101010101" pitchFamily="2" charset="-122"/>
              </a:rPr>
              <a:t>保存下来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165" y="1584960"/>
            <a:ext cx="5585460" cy="44411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515" y="2374700"/>
            <a:ext cx="9143640" cy="2387160"/>
          </a:xfrm>
        </p:spPr>
        <p:txBody>
          <a:bodyPr/>
          <a:p>
            <a:pPr algn="ctr"/>
            <a:r>
              <a:rPr lang="en-US" altLang="zh-CN" sz="4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  <a:endParaRPr lang="en-US" altLang="zh-CN" sz="48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206400" y="5890320"/>
            <a:ext cx="1786320" cy="591480"/>
          </a:xfrm>
          <a:prstGeom prst="rect">
            <a:avLst/>
          </a:prstGeom>
          <a:ln>
            <a:noFill/>
          </a:ln>
        </p:spPr>
      </p:pic>
      <p:pic>
        <p:nvPicPr>
          <p:cNvPr id="99" name="图片 5"/>
          <p:cNvPicPr/>
          <p:nvPr/>
        </p:nvPicPr>
        <p:blipFill>
          <a:blip r:embed="rId2"/>
          <a:srcRect t="65408"/>
          <a:stretch>
            <a:fillRect/>
          </a:stretch>
        </p:blipFill>
        <p:spPr>
          <a:xfrm>
            <a:off x="4401360" y="6231960"/>
            <a:ext cx="1428120" cy="246600"/>
          </a:xfrm>
          <a:prstGeom prst="rect">
            <a:avLst/>
          </a:prstGeom>
          <a:ln>
            <a:noFill/>
          </a:ln>
        </p:spPr>
      </p:pic>
      <p:pic>
        <p:nvPicPr>
          <p:cNvPr id="100" name="图片 28"/>
          <p:cNvPicPr/>
          <p:nvPr/>
        </p:nvPicPr>
        <p:blipFill>
          <a:blip r:embed="rId3"/>
          <a:srcRect b="45150"/>
          <a:stretch>
            <a:fillRect/>
          </a:stretch>
        </p:blipFill>
        <p:spPr>
          <a:xfrm>
            <a:off x="4482000" y="5890320"/>
            <a:ext cx="1243080" cy="340200"/>
          </a:xfrm>
          <a:prstGeom prst="rect">
            <a:avLst/>
          </a:prstGeom>
          <a:ln>
            <a:noFill/>
          </a:ln>
        </p:spPr>
      </p:pic>
      <p:sp>
        <p:nvSpPr>
          <p:cNvPr id="101" name="Line 1"/>
          <p:cNvSpPr/>
          <p:nvPr/>
        </p:nvSpPr>
        <p:spPr>
          <a:xfrm>
            <a:off x="5970960" y="5953320"/>
            <a:ext cx="0" cy="503640"/>
          </a:xfrm>
          <a:prstGeom prst="line">
            <a:avLst/>
          </a:prstGeom>
          <a:ln w="28440">
            <a:solidFill>
              <a:srgbClr val="C9C9C9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2" name="Line 2"/>
          <p:cNvSpPr/>
          <p:nvPr/>
        </p:nvSpPr>
        <p:spPr>
          <a:xfrm flipH="1">
            <a:off x="2968200" y="838800"/>
            <a:ext cx="580644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3" name="Line 3"/>
          <p:cNvSpPr/>
          <p:nvPr/>
        </p:nvSpPr>
        <p:spPr>
          <a:xfrm flipH="1">
            <a:off x="3251160" y="4232160"/>
            <a:ext cx="5523480" cy="360"/>
          </a:xfrm>
          <a:prstGeom prst="line">
            <a:avLst/>
          </a:prstGeom>
          <a:ln w="76320">
            <a:solidFill>
              <a:srgbClr val="4472C4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4" name="CustomShape 4"/>
          <p:cNvSpPr/>
          <p:nvPr/>
        </p:nvSpPr>
        <p:spPr>
          <a:xfrm>
            <a:off x="3127320" y="1356840"/>
            <a:ext cx="4715640" cy="2696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ROS入门教程
        </a:t>
            </a: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黑体" panose="02010609060101010101" charset="-122"/>
              </a:rPr>
              <a:t>---SLAM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 Light"/>
                <a:ea typeface="黑体" panose="02010609060101010101" charset="-122"/>
              </a:rPr>
              <a:t>主讲教师: 柴CK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792000" y="26640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pPr algn="ctr"/>
            <a:r>
              <a:rPr lang="zh-CN" sz="4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SLAM简介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1944000" y="2520000"/>
            <a:ext cx="8424000" cy="157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 algn="ctr">
              <a:lnSpc>
                <a:spcPct val="150000"/>
              </a:lnSpc>
            </a:pPr>
            <a:r>
              <a:rPr lang="en-US" sz="4200" b="1" strike="noStrike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</a:t>
            </a:r>
            <a:r>
              <a:rPr lang="en-US" sz="4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imutaneous </a:t>
            </a:r>
            <a:r>
              <a:rPr lang="en-US" sz="4200" b="1" strike="noStrike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L</a:t>
            </a:r>
            <a:r>
              <a:rPr lang="en-US" sz="4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ocalization</a:t>
            </a:r>
            <a:r>
              <a:rPr lang="en-US" sz="4200" b="1" strike="noStrike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150000"/>
              </a:lnSpc>
            </a:pPr>
            <a:r>
              <a:rPr lang="en-US" sz="4200" b="1" strike="noStrike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A</a:t>
            </a:r>
            <a:r>
              <a:rPr lang="en-US" sz="4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nd </a:t>
            </a:r>
            <a:r>
              <a:rPr lang="en-US" sz="4200" b="1" strike="noStrike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M</a:t>
            </a:r>
            <a:r>
              <a:rPr lang="en-US" sz="4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apping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2143080" y="360"/>
            <a:ext cx="78649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4200" b="1"/>
              <a:t>SLAM</a:t>
            </a:r>
            <a:r>
              <a:rPr lang="zh-CN" altLang="zh-CN" sz="4200" b="1">
                <a:ea typeface="宋体" panose="02010600030101010101" pitchFamily="2" charset="-122"/>
              </a:rPr>
              <a:t>的应用</a:t>
            </a:r>
            <a:endParaRPr lang="zh-CN" altLang="zh-CN" sz="4200" b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2547</Words>
  <Application>WPS 演示</Application>
  <PresentationFormat/>
  <Paragraphs>151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3" baseType="lpstr">
      <vt:lpstr>Arial</vt:lpstr>
      <vt:lpstr>宋体</vt:lpstr>
      <vt:lpstr>Wingdings</vt:lpstr>
      <vt:lpstr>等线 Light</vt:lpstr>
      <vt:lpstr>等线</vt:lpstr>
      <vt:lpstr>Times New Roman</vt:lpstr>
      <vt:lpstr>Symbol</vt:lpstr>
      <vt:lpstr>Arial</vt:lpstr>
      <vt:lpstr>黑体</vt:lpstr>
      <vt:lpstr>微软雅黑</vt:lpstr>
      <vt:lpstr>Arial Unicode MS</vt:lpstr>
      <vt:lpstr>DejaVu Sans</vt:lpstr>
      <vt:lpstr>SWAstro</vt:lpstr>
      <vt:lpstr>Noto Sans CJK SC Regular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SLAM的应用</vt:lpstr>
      <vt:lpstr>SLAM在当前热门的方向中都有应用：  在VR/AR方面，根据SLAM得到地图和当前视角对叠加虚拟物体做相应渲染，这样做可以使得叠加的虚拟物体看起来比较真实，没有违和感。  </vt:lpstr>
      <vt:lpstr>在无人机领域，可以使用SLAM构建局部地图，辅助无人机进行自主避障、规划路径。</vt:lpstr>
      <vt:lpstr>在无人驾驶和机器人定位导航方面，SLAM可以用于生成环境的地图。基于这个地图，机器人执行路径规划、自主探索、导航等任务。</vt:lpstr>
      <vt:lpstr>PowerPoint 演示文稿</vt:lpstr>
      <vt:lpstr>PowerPoint 演示文稿</vt:lpstr>
      <vt:lpstr>PowerPoint 演示文稿</vt:lpstr>
      <vt:lpstr>thanks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changkun</dc:creator>
  <cp:lastModifiedBy>林夕々水心</cp:lastModifiedBy>
  <cp:revision>351</cp:revision>
  <dcterms:created xsi:type="dcterms:W3CDTF">2017-08-03T09:34:00Z</dcterms:created>
  <dcterms:modified xsi:type="dcterms:W3CDTF">2018-07-12T00:59:02Z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2052-10.1.0.7400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49</vt:i4>
  </property>
  <property fmtid="{D5CDD505-2E9C-101B-9397-08002B2CF9AE}" pid="9" name="PresentationFormat">
    <vt:lpwstr>宽屏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73</vt:i4>
  </property>
</Properties>
</file>